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2" r:id="rId7"/>
    <p:sldId id="267" r:id="rId8"/>
    <p:sldId id="263" r:id="rId9"/>
    <p:sldId id="264" r:id="rId10"/>
    <p:sldId id="265" r:id="rId11"/>
    <p:sldId id="268" r:id="rId12"/>
    <p:sldId id="269" r:id="rId13"/>
    <p:sldId id="270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082261-D54F-4388-BA39-65D2E474CF99}" type="datetimeFigureOut">
              <a:rPr lang="ru-RU" smtClean="0"/>
              <a:t>10.01.2023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DCD2D-5294-4F86-88B0-F5F06D5161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3056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7ECC5-15F0-47CE-A6AE-FE9B5243FC4A}" type="datetime1">
              <a:rPr lang="ru-RU" smtClean="0"/>
              <a:t>10.01.2023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232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84639-5EC1-4963-AE6F-BDE4F27FC9FC}" type="datetime1">
              <a:rPr lang="ru-RU" smtClean="0"/>
              <a:t>10.01.2023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7342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B0103-3494-4067-956A-1EF14D04CC61}" type="datetime1">
              <a:rPr lang="ru-RU" smtClean="0"/>
              <a:t>10.01.2023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7933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44E3F-F54B-4665-B0C2-8F234F080F14}" type="datetime1">
              <a:rPr lang="ru-RU" smtClean="0"/>
              <a:t>10.01.2023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2863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A46C-6FDF-42FC-A6AB-1115D2B6387D}" type="datetime1">
              <a:rPr lang="ru-RU" smtClean="0"/>
              <a:t>10.01.2023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592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4275A-9215-41B8-BBD5-1BA57DD135A8}" type="datetime1">
              <a:rPr lang="ru-RU" smtClean="0"/>
              <a:t>10.01.2023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281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64DA1-BC72-4D6A-958C-4B411F2043F5}" type="datetime1">
              <a:rPr lang="ru-RU" smtClean="0"/>
              <a:t>10.01.2023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6951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1738-B30D-47DB-8C5C-7BCC31E7E1AB}" type="datetime1">
              <a:rPr lang="ru-RU" smtClean="0"/>
              <a:t>10.01.2023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2973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C718-3416-4B3F-9900-2EF1DC1B16DE}" type="datetime1">
              <a:rPr lang="ru-RU" smtClean="0"/>
              <a:t>10.01.2023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2671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93429-A240-47FE-92EF-C45924981FF1}" type="datetime1">
              <a:rPr lang="ru-RU" smtClean="0"/>
              <a:t>10.01.2023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0011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2473B-26B0-401A-A932-979945296FA4}" type="datetime1">
              <a:rPr lang="ru-RU" smtClean="0"/>
              <a:t>10.01.2023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0051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B2305-02B7-4D7B-9DFA-803084A03D35}" type="datetime1">
              <a:rPr lang="ru-RU" smtClean="0"/>
              <a:t>10.01.2023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E23D0-76E0-4944-AB08-37EA79223B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1781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268760"/>
            <a:ext cx="7772400" cy="39604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Arial" pitchFamily="34" charset="0"/>
                <a:cs typeface="Arial" pitchFamily="34" charset="0"/>
              </a:rPr>
              <a:t>Рынок заведений </a:t>
            </a:r>
            <a:r>
              <a:rPr lang="en-US" sz="2800" b="1" dirty="0" smtClean="0">
                <a:latin typeface="Arial" pitchFamily="34" charset="0"/>
                <a:cs typeface="Arial" pitchFamily="34" charset="0"/>
              </a:rPr>
              <a:t/>
            </a:r>
            <a:br>
              <a:rPr lang="en-US" sz="2800" b="1" dirty="0" smtClean="0">
                <a:latin typeface="Arial" pitchFamily="34" charset="0"/>
                <a:cs typeface="Arial" pitchFamily="34" charset="0"/>
              </a:rPr>
            </a:br>
            <a:r>
              <a:rPr lang="ru-RU" sz="2800" b="1" dirty="0" smtClean="0">
                <a:latin typeface="Arial" pitchFamily="34" charset="0"/>
                <a:cs typeface="Arial" pitchFamily="34" charset="0"/>
              </a:rPr>
              <a:t>общественного </a:t>
            </a:r>
            <a:r>
              <a:rPr lang="ru-RU" sz="2800" b="1" dirty="0">
                <a:latin typeface="Arial" pitchFamily="34" charset="0"/>
                <a:cs typeface="Arial" pitchFamily="34" charset="0"/>
              </a:rPr>
              <a:t>питания Москвы</a:t>
            </a:r>
            <a:br>
              <a:rPr lang="ru-RU" sz="2800" b="1" dirty="0">
                <a:latin typeface="Arial" pitchFamily="34" charset="0"/>
                <a:cs typeface="Arial" pitchFamily="34" charset="0"/>
              </a:rPr>
            </a:br>
            <a:endParaRPr lang="ru-RU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367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Arial" pitchFamily="34" charset="0"/>
                <a:cs typeface="Arial" pitchFamily="34" charset="0"/>
              </a:rPr>
              <a:t>Средний чек в зависимости от района</a:t>
            </a:r>
            <a:endParaRPr lang="ru-RU" sz="3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72816"/>
            <a:ext cx="5544615" cy="4781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660232" y="1844824"/>
            <a:ext cx="180020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Средний чек максимален в ЦАО и ЗАО и равняется 1000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По мере удаления от центра – средний чек падает</a:t>
            </a:r>
            <a:endParaRPr lang="ru-RU" sz="1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6412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Arial" pitchFamily="34" charset="0"/>
                <a:cs typeface="Arial" pitchFamily="34" charset="0"/>
              </a:rPr>
              <a:t>Открытие кофейни</a:t>
            </a:r>
            <a:endParaRPr lang="ru-RU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11</a:t>
            </a:fld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827584" y="1772816"/>
            <a:ext cx="76328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Кофеен в Москве достаточно много - 1413 - 17% от всего количества общепита. </a:t>
            </a:r>
            <a:endParaRPr lang="en-US" sz="1400" dirty="0" smtClean="0">
              <a:latin typeface="Arial" pitchFamily="34" charset="0"/>
              <a:cs typeface="Arial" pitchFamily="34" charset="0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Если открывать кофейню, то  не в ЮВАО - там минимальный средний чек. </a:t>
            </a:r>
            <a:endParaRPr lang="en-US" sz="1400" dirty="0" smtClean="0">
              <a:latin typeface="Arial" pitchFamily="34" charset="0"/>
              <a:cs typeface="Arial" pitchFamily="34" charset="0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Исходя из представленных данных, я бы советовала открывать кофейню  в Западном округе в связи с небольшой конкуренцией (всего 150, а в ЦО - 428) и опираясь на среднюю стоимость чашки капучино (190 рублей). Для большей прибыли можно попробовать открыть круглосуточную кофейню.</a:t>
            </a:r>
            <a:endParaRPr lang="ru-RU" sz="14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703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Arial" pitchFamily="34" charset="0"/>
                <a:cs typeface="Arial" pitchFamily="34" charset="0"/>
              </a:rPr>
              <a:t>Распределение кофеен в зависимости от района</a:t>
            </a:r>
            <a:endParaRPr lang="ru-RU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12</a:t>
            </a:fld>
            <a:endParaRPr lang="ru-RU"/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789040"/>
            <a:ext cx="8496944" cy="2611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27584" y="1700808"/>
            <a:ext cx="64807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В ЦАО кофеен больше всего – 428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В СЗАО меньше всего – 62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Также существуют 59 круглосуточных кофейни (В ЦАО больше всего – 26)</a:t>
            </a:r>
            <a:endParaRPr lang="ru-RU" sz="14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20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Arial" pitchFamily="34" charset="0"/>
                <a:cs typeface="Arial" pitchFamily="34" charset="0"/>
              </a:rPr>
              <a:t>Зависимость стоимости чашки кофе от района</a:t>
            </a:r>
            <a:endParaRPr lang="ru-RU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13</a:t>
            </a:fld>
            <a:endParaRPr lang="ru-RU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015232"/>
            <a:ext cx="8424936" cy="309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99592" y="1484784"/>
            <a:ext cx="7272808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Самая большая стоимость чашки кофе – в ЗАО (189 рублей)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Самая низкая в ЮВАО – 151 рубль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Средняя цена – 175 рублей</a:t>
            </a:r>
            <a:endParaRPr lang="ru-RU" sz="14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797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2800" dirty="0" smtClean="0">
                <a:latin typeface="Arial" pitchFamily="34" charset="0"/>
                <a:cs typeface="Arial" pitchFamily="34" charset="0"/>
              </a:rPr>
              <a:t>Общие выводы:</a:t>
            </a:r>
            <a:br>
              <a:rPr lang="ru-RU" sz="2800" dirty="0" smtClean="0">
                <a:latin typeface="Arial" pitchFamily="34" charset="0"/>
                <a:cs typeface="Arial" pitchFamily="34" charset="0"/>
              </a:rPr>
            </a:br>
            <a:endParaRPr lang="ru-RU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28650" indent="-285750">
              <a:lnSpc>
                <a:spcPct val="150000"/>
              </a:lnSpc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Всего в Москве 5614 заведений общественного питания:</a:t>
            </a:r>
          </a:p>
          <a:p>
            <a:pPr indent="457200">
              <a:lnSpc>
                <a:spcPct val="150000"/>
              </a:lnSpc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Из них:  кафе  - 2378(28% всей численности), рестораны – 2043( 24%), кофейни – 	1413(17%). Булочных – 256(3%)</a:t>
            </a:r>
          </a:p>
          <a:p>
            <a:pPr indent="457200">
              <a:lnSpc>
                <a:spcPct val="150000"/>
              </a:lnSpc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Несетевых(62%) заведений общепита больше, чем сетевых(38%)</a:t>
            </a:r>
          </a:p>
          <a:p>
            <a:pPr indent="457200">
              <a:lnSpc>
                <a:spcPct val="150000"/>
              </a:lnSpc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Самое </a:t>
            </a:r>
            <a:r>
              <a:rPr lang="ru-RU" sz="1400" dirty="0">
                <a:latin typeface="Arial" pitchFamily="34" charset="0"/>
                <a:cs typeface="Arial" pitchFamily="34" charset="0"/>
              </a:rPr>
              <a:t>большое количество </a:t>
            </a:r>
            <a:r>
              <a:rPr lang="ru-RU" sz="1400" dirty="0" smtClean="0">
                <a:latin typeface="Arial" pitchFamily="34" charset="0"/>
                <a:cs typeface="Arial" pitchFamily="34" charset="0"/>
              </a:rPr>
              <a:t>заведений в </a:t>
            </a:r>
            <a:r>
              <a:rPr lang="ru-RU" sz="1400" dirty="0">
                <a:latin typeface="Arial" pitchFamily="34" charset="0"/>
                <a:cs typeface="Arial" pitchFamily="34" charset="0"/>
              </a:rPr>
              <a:t>Центральном округе - 2242 с 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marL="144000" indent="0">
              <a:lnSpc>
                <a:spcPct val="150000"/>
              </a:lnSpc>
              <a:buNone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	преобладанием ресторанов и кафе. Самое малое - в Северо-Западном - 409.</a:t>
            </a:r>
          </a:p>
          <a:p>
            <a:pPr indent="457200">
              <a:lnSpc>
                <a:spcPct val="150000"/>
              </a:lnSpc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Проспект </a:t>
            </a:r>
            <a:r>
              <a:rPr lang="ru-RU" sz="1400" dirty="0">
                <a:latin typeface="Arial" pitchFamily="34" charset="0"/>
                <a:cs typeface="Arial" pitchFamily="34" charset="0"/>
              </a:rPr>
              <a:t>Мира </a:t>
            </a:r>
            <a:r>
              <a:rPr lang="ru-RU" sz="1400" dirty="0" smtClean="0">
                <a:latin typeface="Arial" pitchFamily="34" charset="0"/>
                <a:cs typeface="Arial" pitchFamily="34" charset="0"/>
              </a:rPr>
              <a:t>-  лидер среди улиц со 184 заведениями, в которых преобладают кафе 	и рестораны.</a:t>
            </a:r>
          </a:p>
          <a:p>
            <a:pPr indent="457200">
              <a:lnSpc>
                <a:spcPct val="150000"/>
              </a:lnSpc>
            </a:pPr>
            <a:r>
              <a:rPr lang="ru-RU" sz="1400" dirty="0">
                <a:latin typeface="Arial" pitchFamily="34" charset="0"/>
                <a:cs typeface="Arial" pitchFamily="34" charset="0"/>
              </a:rPr>
              <a:t>Средний чек максимален в ЦАО и ЗАО - 1000, и в зависимости от удаленности от </a:t>
            </a:r>
            <a:r>
              <a:rPr lang="ru-RU" sz="1400" dirty="0" smtClean="0">
                <a:latin typeface="Arial" pitchFamily="34" charset="0"/>
                <a:cs typeface="Arial" pitchFamily="34" charset="0"/>
              </a:rPr>
              <a:t>	центра </a:t>
            </a:r>
            <a:r>
              <a:rPr lang="ru-RU" sz="1400" dirty="0">
                <a:latin typeface="Arial" pitchFamily="34" charset="0"/>
                <a:cs typeface="Arial" pitchFamily="34" charset="0"/>
              </a:rPr>
              <a:t>- падает. В ЮВАО - минимальный(450)</a:t>
            </a:r>
          </a:p>
          <a:p>
            <a:pPr indent="457200">
              <a:lnSpc>
                <a:spcPct val="150000"/>
              </a:lnSpc>
            </a:pPr>
            <a:endParaRPr lang="ru-RU" sz="1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9403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Arial" pitchFamily="34" charset="0"/>
                <a:cs typeface="Arial" pitchFamily="34" charset="0"/>
              </a:rPr>
              <a:t>Количество заведений по категориям</a:t>
            </a:r>
            <a:endParaRPr lang="ru-RU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012160" y="1988840"/>
            <a:ext cx="295232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Больше всего кафе  - 2378 (28% всей численности) и ресторанов – 2043 ( 24%),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Меньше всего - булочных – 256 (3%)</a:t>
            </a:r>
            <a:endParaRPr lang="ru-RU" sz="1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772816"/>
            <a:ext cx="6120680" cy="43985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59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Arial" pitchFamily="34" charset="0"/>
                <a:cs typeface="Arial" pitchFamily="34" charset="0"/>
              </a:rPr>
              <a:t>Анализ сетевых заведений</a:t>
            </a:r>
            <a:endParaRPr lang="ru-RU" sz="3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0808"/>
            <a:ext cx="6444208" cy="3883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516216" y="1844824"/>
            <a:ext cx="2016224" cy="3607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Всего сетевых заведений 32% против 68% несетевых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Среди сетевых – лидерами являются кафе (779), рестораны (730) и кофейни (720)</a:t>
            </a:r>
            <a:br>
              <a:rPr lang="ru-RU" sz="1400" dirty="0" smtClean="0">
                <a:latin typeface="Arial" pitchFamily="34" charset="0"/>
                <a:cs typeface="Arial" pitchFamily="34" charset="0"/>
              </a:rPr>
            </a:br>
            <a:endParaRPr lang="ru-RU" sz="1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4070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Arial" pitchFamily="34" charset="0"/>
                <a:cs typeface="Arial" pitchFamily="34" charset="0"/>
              </a:rPr>
              <a:t>Анализ сетевых заведений</a:t>
            </a:r>
            <a:endParaRPr lang="ru-RU" sz="3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636912"/>
            <a:ext cx="8875328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7832" y="1340768"/>
            <a:ext cx="7848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Так выглядит топ-15 сетевых кафе по количеству заведений:</a:t>
            </a:r>
          </a:p>
          <a:p>
            <a:r>
              <a:rPr lang="ru-RU" dirty="0" smtClean="0"/>
              <a:t>Абсолютный лидер – «Шоколадница» (120 заведений), а 15 место – у «Му-Му» - 27 заведений.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3450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Arial" pitchFamily="34" charset="0"/>
                <a:cs typeface="Arial" pitchFamily="34" charset="0"/>
              </a:rPr>
              <a:t>Распределение категорий заведений по районам </a:t>
            </a:r>
            <a:endParaRPr lang="ru-RU" sz="3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284984"/>
            <a:ext cx="8579296" cy="3048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3568" y="1628800"/>
            <a:ext cx="7560840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Больше всего заведений в ЦАО – 2242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Меньше всего – в СЗАО – 409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В ЦАО преобладают рестораны (670), кафе(464) и кофейни (428)</a:t>
            </a:r>
            <a:endParaRPr lang="ru-RU" sz="1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7662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Arial" pitchFamily="34" charset="0"/>
                <a:cs typeface="Arial" pitchFamily="34" charset="0"/>
              </a:rPr>
              <a:t>Средний рейтинг заведений в зависимости от категории</a:t>
            </a:r>
            <a:endParaRPr lang="ru-RU" sz="3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501008"/>
            <a:ext cx="8726456" cy="27655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01880" y="1700808"/>
            <a:ext cx="7200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Самый высокий средний рейтинг у баров – 4.39 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Однако, рейтинг </a:t>
            </a:r>
            <a:r>
              <a:rPr lang="ru-RU" sz="1400" dirty="0">
                <a:latin typeface="Arial" pitchFamily="34" charset="0"/>
                <a:cs typeface="Arial" pitchFamily="34" charset="0"/>
              </a:rPr>
              <a:t>заведений разной категории отличается </a:t>
            </a:r>
            <a:r>
              <a:rPr lang="ru-RU" sz="1400" dirty="0" smtClean="0">
                <a:latin typeface="Arial" pitchFamily="34" charset="0"/>
                <a:cs typeface="Arial" pitchFamily="34" charset="0"/>
              </a:rPr>
              <a:t>незначительно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На </a:t>
            </a:r>
            <a:r>
              <a:rPr lang="ru-RU" sz="1400" dirty="0">
                <a:latin typeface="Arial" pitchFamily="34" charset="0"/>
                <a:cs typeface="Arial" pitchFamily="34" charset="0"/>
              </a:rPr>
              <a:t>фоне всех относительно выделяется только рейтинг быстрого </a:t>
            </a:r>
            <a:r>
              <a:rPr lang="ru-RU" sz="1400" dirty="0" smtClean="0">
                <a:latin typeface="Arial" pitchFamily="34" charset="0"/>
                <a:cs typeface="Arial" pitchFamily="34" charset="0"/>
              </a:rPr>
              <a:t>питания (в </a:t>
            </a:r>
            <a:r>
              <a:rPr lang="ru-RU" sz="1400" dirty="0">
                <a:latin typeface="Arial" pitchFamily="34" charset="0"/>
                <a:cs typeface="Arial" pitchFamily="34" charset="0"/>
              </a:rPr>
              <a:t>худшую </a:t>
            </a:r>
            <a:r>
              <a:rPr lang="ru-RU" sz="1400" dirty="0" smtClean="0">
                <a:latin typeface="Arial" pitchFamily="34" charset="0"/>
                <a:cs typeface="Arial" pitchFamily="34" charset="0"/>
              </a:rPr>
              <a:t>сторону - 4.05)</a:t>
            </a:r>
            <a:endParaRPr lang="ru-RU" sz="1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3747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Arial" pitchFamily="34" charset="0"/>
                <a:cs typeface="Arial" pitchFamily="34" charset="0"/>
              </a:rPr>
              <a:t>Средний рейтинг заведений в зависимости от района</a:t>
            </a:r>
            <a:endParaRPr lang="ru-RU" sz="3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988840"/>
            <a:ext cx="6408712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164288" y="1772816"/>
            <a:ext cx="1584176" cy="4253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Видно, что у заведений в ЦАО рейтинг самый высокий – 4.38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В ЮВАО – самый низкий – 4.10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В остальных районах примерно одинаковый</a:t>
            </a:r>
            <a:endParaRPr lang="ru-RU" sz="1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8229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Arial" pitchFamily="34" charset="0"/>
                <a:cs typeface="Arial" pitchFamily="34" charset="0"/>
              </a:rPr>
              <a:t>Распределение категорий заведений по улицам</a:t>
            </a:r>
            <a:endParaRPr lang="ru-RU" sz="3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82267"/>
            <a:ext cx="8229600" cy="4175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55576" y="1412776"/>
            <a:ext cx="777686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Проспект Мира – улица с самым большим количеством заведений (184)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На ней также преобладают кафе, рестораны и кофейни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ru-RU" sz="1400" dirty="0" smtClean="0">
                <a:latin typeface="Arial" pitchFamily="34" charset="0"/>
                <a:cs typeface="Arial" pitchFamily="34" charset="0"/>
              </a:rPr>
              <a:t>Также в Москве есть 458 улицы с 1 заведением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E23D0-76E0-4944-AB08-37EA79223B5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983963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443</Words>
  <Application>Microsoft Office PowerPoint</Application>
  <PresentationFormat>Экран (4:3)</PresentationFormat>
  <Paragraphs>62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Рынок заведений  общественного питания Москвы </vt:lpstr>
      <vt:lpstr>Общие выводы: </vt:lpstr>
      <vt:lpstr>Количество заведений по категориям</vt:lpstr>
      <vt:lpstr>Анализ сетевых заведений</vt:lpstr>
      <vt:lpstr>Анализ сетевых заведений</vt:lpstr>
      <vt:lpstr>Распределение категорий заведений по районам </vt:lpstr>
      <vt:lpstr>Средний рейтинг заведений в зависимости от категории</vt:lpstr>
      <vt:lpstr>Средний рейтинг заведений в зависимости от района</vt:lpstr>
      <vt:lpstr>Распределение категорий заведений по улицам</vt:lpstr>
      <vt:lpstr>Средний чек в зависимости от района</vt:lpstr>
      <vt:lpstr>Открытие кофейни</vt:lpstr>
      <vt:lpstr>Распределение кофеен в зависимости от района</vt:lpstr>
      <vt:lpstr>Зависимость стоимости чашки кофе от района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Рынок заведений  общественного питания Москвы </dc:title>
  <dc:creator>Пользователь Windows</dc:creator>
  <cp:lastModifiedBy>Пользователь Windows</cp:lastModifiedBy>
  <cp:revision>26</cp:revision>
  <dcterms:created xsi:type="dcterms:W3CDTF">2023-01-09T11:01:44Z</dcterms:created>
  <dcterms:modified xsi:type="dcterms:W3CDTF">2023-01-09T20:16:17Z</dcterms:modified>
</cp:coreProperties>
</file>

<file path=docProps/thumbnail.jpeg>
</file>